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325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C31F"/>
    <a:srgbClr val="DC5230"/>
    <a:srgbClr val="589D6B"/>
    <a:srgbClr val="299158"/>
    <a:srgbClr val="EC3F1C"/>
    <a:srgbClr val="F6FB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26" autoAdjust="0"/>
    <p:restoredTop sz="94660"/>
  </p:normalViewPr>
  <p:slideViewPr>
    <p:cSldViewPr snapToGrid="0">
      <p:cViewPr varScale="1">
        <p:scale>
          <a:sx n="57" d="100"/>
          <a:sy n="57" d="100"/>
        </p:scale>
        <p:origin x="23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D55AFA81-CA0E-4AD9-B57B-6F95B4C39763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748213"/>
            <a:ext cx="5389563" cy="3884612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4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9BFBF2F9-ED5B-4027-93DE-D03D02B8CC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02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33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20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779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03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16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07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847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27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94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32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24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286F5-8F8B-4411-8856-138ECACB4428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FACA9-D8AB-4BC8-9928-C614B27827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59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D89BFC-46AF-BA22-B925-FFBCBB8F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03F104-6801-E62F-E430-C9BF24AD14A5}"/>
              </a:ext>
            </a:extLst>
          </p:cNvPr>
          <p:cNvGrpSpPr/>
          <p:nvPr/>
        </p:nvGrpSpPr>
        <p:grpSpPr>
          <a:xfrm>
            <a:off x="0" y="-48722"/>
            <a:ext cx="6858000" cy="8999064"/>
            <a:chOff x="0" y="-9402"/>
            <a:chExt cx="6858000" cy="9279394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5F4FB8BE-9309-74DC-AE52-C81B4C950F40}"/>
                </a:ext>
              </a:extLst>
            </p:cNvPr>
            <p:cNvSpPr/>
            <p:nvPr/>
          </p:nvSpPr>
          <p:spPr>
            <a:xfrm>
              <a:off x="0" y="-9402"/>
              <a:ext cx="6858000" cy="9201191"/>
            </a:xfrm>
            <a:prstGeom prst="rect">
              <a:avLst/>
            </a:prstGeom>
            <a:solidFill>
              <a:srgbClr val="8E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6AAE5DED-339A-8983-3AFA-70B439145FF0}"/>
                </a:ext>
              </a:extLst>
            </p:cNvPr>
            <p:cNvSpPr/>
            <p:nvPr/>
          </p:nvSpPr>
          <p:spPr>
            <a:xfrm>
              <a:off x="73935" y="647575"/>
              <a:ext cx="6705600" cy="86224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9ED8560-F3E5-DAB2-4A09-150AF7D758D0}"/>
              </a:ext>
            </a:extLst>
          </p:cNvPr>
          <p:cNvSpPr/>
          <p:nvPr/>
        </p:nvSpPr>
        <p:spPr>
          <a:xfrm>
            <a:off x="0" y="8748546"/>
            <a:ext cx="6858000" cy="1156530"/>
          </a:xfrm>
          <a:prstGeom prst="rect">
            <a:avLst/>
          </a:prstGeom>
          <a:solidFill>
            <a:srgbClr val="8E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29" name="正方形/長方形 1028">
            <a:extLst>
              <a:ext uri="{FF2B5EF4-FFF2-40B4-BE49-F238E27FC236}">
                <a16:creationId xmlns:a16="http://schemas.microsoft.com/office/drawing/2014/main" id="{4F73AE2C-9AF5-5692-187B-35DD13FC3C8E}"/>
              </a:ext>
            </a:extLst>
          </p:cNvPr>
          <p:cNvSpPr/>
          <p:nvPr/>
        </p:nvSpPr>
        <p:spPr>
          <a:xfrm>
            <a:off x="997853" y="9295219"/>
            <a:ext cx="5871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主催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宮崎県農業普及技術課　担当　小島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 絡 先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0985-26-7134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0985-26-7325</a:t>
            </a:r>
          </a:p>
        </p:txBody>
      </p:sp>
      <p:sp>
        <p:nvSpPr>
          <p:cNvPr id="49" name="吹き出し: 角を丸めた四角形 48">
            <a:extLst>
              <a:ext uri="{FF2B5EF4-FFF2-40B4-BE49-F238E27FC236}">
                <a16:creationId xmlns:a16="http://schemas.microsoft.com/office/drawing/2014/main" id="{1EEF9DD4-9961-DC66-3C37-D24069C70AB3}"/>
              </a:ext>
            </a:extLst>
          </p:cNvPr>
          <p:cNvSpPr/>
          <p:nvPr/>
        </p:nvSpPr>
        <p:spPr>
          <a:xfrm>
            <a:off x="62644" y="8881452"/>
            <a:ext cx="771022" cy="667873"/>
          </a:xfrm>
          <a:prstGeom prst="wedgeRoundRectCallout">
            <a:avLst>
              <a:gd name="adj1" fmla="val 66415"/>
              <a:gd name="adj2" fmla="val -17449"/>
              <a:gd name="adj3" fmla="val 16667"/>
            </a:avLst>
          </a:prstGeom>
          <a:solidFill>
            <a:schemeClr val="accent6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22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0" name="正方形/長方形 1029">
            <a:extLst>
              <a:ext uri="{FF2B5EF4-FFF2-40B4-BE49-F238E27FC236}">
                <a16:creationId xmlns:a16="http://schemas.microsoft.com/office/drawing/2014/main" id="{AF340D13-E97C-0711-6F42-00822AE2D604}"/>
              </a:ext>
            </a:extLst>
          </p:cNvPr>
          <p:cNvSpPr/>
          <p:nvPr/>
        </p:nvSpPr>
        <p:spPr>
          <a:xfrm>
            <a:off x="80787" y="8950342"/>
            <a:ext cx="783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お問い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合わせ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64E7A23-B2D2-A3DF-72C0-35E5925526C4}"/>
              </a:ext>
            </a:extLst>
          </p:cNvPr>
          <p:cNvGrpSpPr/>
          <p:nvPr/>
        </p:nvGrpSpPr>
        <p:grpSpPr>
          <a:xfrm>
            <a:off x="182076" y="1795558"/>
            <a:ext cx="6475717" cy="5232603"/>
            <a:chOff x="185520" y="3345127"/>
            <a:chExt cx="6475717" cy="1414365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17F7A206-3B67-7419-33D3-DEA232AF405A}"/>
                </a:ext>
              </a:extLst>
            </p:cNvPr>
            <p:cNvSpPr/>
            <p:nvPr/>
          </p:nvSpPr>
          <p:spPr>
            <a:xfrm>
              <a:off x="185520" y="3345127"/>
              <a:ext cx="851237" cy="1308439"/>
            </a:xfrm>
            <a:prstGeom prst="rect">
              <a:avLst/>
            </a:prstGeom>
            <a:solidFill>
              <a:srgbClr val="8E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日程</a:t>
              </a:r>
              <a:endPara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＆</a:t>
              </a:r>
              <a:endPara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kumimoji="1" lang="ja-JP" altLang="en-US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内容</a:t>
              </a:r>
              <a:endPara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3B56D85C-E5D9-04B8-F258-B96FA5DDC74A}"/>
                </a:ext>
              </a:extLst>
            </p:cNvPr>
            <p:cNvSpPr/>
            <p:nvPr/>
          </p:nvSpPr>
          <p:spPr>
            <a:xfrm>
              <a:off x="1139811" y="3345127"/>
              <a:ext cx="5521426" cy="14143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【</a:t>
              </a:r>
              <a:r>
                <a:rPr lang="ja-JP" altLang="en-US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１ 有機</a:t>
              </a:r>
              <a:r>
                <a:rPr lang="en-US" altLang="ja-JP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JAS</a:t>
              </a:r>
              <a:r>
                <a:rPr lang="ja-JP" altLang="en-US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関係基礎研修</a:t>
              </a:r>
              <a:r>
                <a:rPr lang="en-US" altLang="ja-JP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】</a:t>
              </a:r>
              <a:r>
                <a:rPr lang="ja-JP" altLang="en-US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参加費：無料</a:t>
              </a:r>
              <a:endParaRPr lang="en-US" altLang="ja-JP" sz="1400" b="1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endParaRPr lang="en-US" altLang="ja-JP" sz="6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①　茶農家対象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</a:t>
              </a:r>
              <a:r>
                <a:rPr lang="ja-JP" altLang="en-US" sz="1400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令和８年１月２６日（月）</a:t>
              </a:r>
              <a:r>
                <a:rPr lang="en-US" altLang="ja-JP" sz="1400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13:30-16:30</a:t>
              </a:r>
            </a:p>
            <a:p>
              <a:r>
                <a:rPr lang="ja-JP" altLang="en-US" sz="6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</a:t>
              </a:r>
              <a:endParaRPr lang="en-US" altLang="ja-JP" sz="6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②　全農家対象</a:t>
              </a: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</a:t>
              </a:r>
              <a:r>
                <a:rPr lang="ja-JP" altLang="en-US" sz="1400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令和８年２月　３日（火）</a:t>
              </a:r>
              <a:r>
                <a:rPr lang="en-US" altLang="ja-JP" sz="1400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13:30-16:30</a:t>
              </a:r>
            </a:p>
            <a:p>
              <a:endParaRPr lang="en-US" altLang="ja-JP" sz="6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（内容）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・　有機農業及び</a:t>
              </a:r>
              <a:r>
                <a:rPr lang="ja-JP" altLang="ja-JP" sz="14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有機</a:t>
              </a:r>
              <a:r>
                <a:rPr lang="en-US" altLang="ja-JP" sz="14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JAS</a:t>
              </a:r>
              <a:r>
                <a:rPr lang="ja-JP" altLang="ja-JP" sz="14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ＭＳ 明朝" panose="02020609040205080304" pitchFamily="17" charset="-128"/>
                </a:rPr>
                <a:t>認証制度の概要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・　</a:t>
              </a:r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有機</a:t>
              </a:r>
              <a:r>
                <a:rPr lang="en-US" altLang="ja-JP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JAS</a:t>
              </a:r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取得農業者</a:t>
              </a:r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の講演</a:t>
              </a:r>
              <a:endParaRPr lang="en-US" altLang="ja-JP" sz="9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endParaRPr lang="en-US" altLang="ja-JP" sz="7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en-US" altLang="ja-JP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【</a:t>
              </a:r>
              <a:r>
                <a:rPr lang="ja-JP" altLang="en-US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２ 有機農産物</a:t>
              </a:r>
              <a:r>
                <a:rPr lang="en-US" altLang="ja-JP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JAS</a:t>
              </a:r>
              <a:r>
                <a:rPr lang="ja-JP" altLang="en-US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講習会</a:t>
              </a:r>
              <a:r>
                <a:rPr lang="en-US" altLang="ja-JP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】</a:t>
              </a:r>
              <a:r>
                <a:rPr lang="ja-JP" altLang="en-US" sz="1400" b="1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参加費：受講料無料　</a:t>
              </a:r>
              <a:r>
                <a:rPr lang="ja-JP" altLang="en-US" sz="14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資料代</a:t>
              </a:r>
              <a:r>
                <a:rPr lang="en-US" altLang="ja-JP" sz="14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1,000</a:t>
              </a:r>
              <a:r>
                <a:rPr lang="ja-JP" altLang="en-US" sz="14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円</a:t>
              </a:r>
              <a:endParaRPr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endParaRPr lang="en-US" altLang="ja-JP" sz="6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③　令和８年２月１９日（木）</a:t>
              </a:r>
              <a:r>
                <a:rPr lang="en-US" altLang="ja-JP" sz="1400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10:00-16:15</a:t>
              </a:r>
            </a:p>
            <a:p>
              <a:endParaRPr lang="en-US" altLang="ja-JP" sz="6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有機</a:t>
              </a:r>
              <a:r>
                <a:rPr lang="en-US" altLang="ja-JP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JAS</a:t>
              </a:r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申請予定者は、</a:t>
              </a:r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有機</a:t>
              </a:r>
              <a:r>
                <a:rPr lang="en-US" altLang="ja-JP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JAS</a:t>
              </a:r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講習会の受講</a:t>
              </a:r>
              <a:endParaRPr lang="en-US" altLang="ja-JP" sz="14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が資格要件</a:t>
              </a:r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となっています。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</a:t>
              </a:r>
              <a:r>
                <a:rPr lang="en-US" altLang="ja-JP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JAS</a:t>
              </a:r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講習会は通常、受講料</a:t>
              </a:r>
              <a:r>
                <a:rPr lang="en-US" altLang="ja-JP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8,000</a:t>
              </a:r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円＋資料代</a:t>
              </a:r>
              <a:r>
                <a:rPr lang="en-US" altLang="ja-JP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1,000</a:t>
              </a:r>
              <a:r>
                <a:rPr lang="ja-JP" altLang="en-US" sz="14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円</a:t>
              </a:r>
              <a:endParaRPr lang="en-US" altLang="ja-JP" sz="14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かかりますが、</a:t>
              </a:r>
              <a:r>
                <a:rPr lang="ja-JP" altLang="en-US" sz="1400" b="1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今回は資料代</a:t>
              </a:r>
              <a:r>
                <a:rPr lang="en-US" altLang="ja-JP" sz="1400" b="1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1,000</a:t>
              </a:r>
              <a:r>
                <a:rPr lang="ja-JP" altLang="en-US" sz="1400" b="1" u="sng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円のみで受講可能。</a:t>
              </a:r>
              <a:endParaRPr lang="en-US" altLang="ja-JP" sz="1400" b="1" u="sng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申請を予定されている方は、是非この機会に受講ください。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endParaRPr lang="en-US" altLang="ja-JP" sz="6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（内容）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  ・　有機</a:t>
              </a:r>
              <a:r>
                <a:rPr lang="en-US" altLang="ja-JP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JAS</a:t>
              </a:r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制度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en-US" altLang="ja-JP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 </a:t>
              </a:r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 ・  有機農産物の日本農林規格、認証の技術的基準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r>
                <a:rPr lang="ja-JP" altLang="en-US" sz="1400" dirty="0">
                  <a:solidFill>
                    <a:srgbClr val="22222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Arial" panose="020B0604020202020204" pitchFamily="34" charset="0"/>
                </a:rPr>
                <a:t>　・　有機認証の流れ、申請書の書き方、記入のポイント</a:t>
              </a:r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  <a:p>
              <a:endPara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88B0880-1093-A052-2C7F-675511EE2057}"/>
              </a:ext>
            </a:extLst>
          </p:cNvPr>
          <p:cNvSpPr txBox="1"/>
          <p:nvPr/>
        </p:nvSpPr>
        <p:spPr>
          <a:xfrm>
            <a:off x="376275" y="36830"/>
            <a:ext cx="646670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有機</a:t>
            </a:r>
            <a:r>
              <a:rPr kumimoji="1"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JAS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認証制度等研修会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A5E94D8-1493-41F1-EE04-3A4BB7E79B04}"/>
              </a:ext>
            </a:extLst>
          </p:cNvPr>
          <p:cNvSpPr/>
          <p:nvPr/>
        </p:nvSpPr>
        <p:spPr>
          <a:xfrm>
            <a:off x="131358" y="1733375"/>
            <a:ext cx="6580374" cy="6973163"/>
          </a:xfrm>
          <a:prstGeom prst="roundRect">
            <a:avLst>
              <a:gd name="adj" fmla="val 3537"/>
            </a:avLst>
          </a:prstGeom>
          <a:noFill/>
          <a:ln w="222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355AC2B-A249-A9BC-BE50-FB32D5B640FE}"/>
              </a:ext>
            </a:extLst>
          </p:cNvPr>
          <p:cNvSpPr/>
          <p:nvPr/>
        </p:nvSpPr>
        <p:spPr>
          <a:xfrm>
            <a:off x="190662" y="6691875"/>
            <a:ext cx="851237" cy="414529"/>
          </a:xfrm>
          <a:prstGeom prst="rect">
            <a:avLst/>
          </a:prstGeom>
          <a:solidFill>
            <a:srgbClr val="8E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会場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5E1E6FD-BA71-5CB2-FC0A-9093499221F8}"/>
              </a:ext>
            </a:extLst>
          </p:cNvPr>
          <p:cNvSpPr/>
          <p:nvPr/>
        </p:nvSpPr>
        <p:spPr>
          <a:xfrm>
            <a:off x="182075" y="7169285"/>
            <a:ext cx="851237" cy="426797"/>
          </a:xfrm>
          <a:prstGeom prst="rect">
            <a:avLst/>
          </a:prstGeom>
          <a:solidFill>
            <a:srgbClr val="8E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講師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57E370A-BC60-8CE2-9E1A-FDB5CC72C338}"/>
              </a:ext>
            </a:extLst>
          </p:cNvPr>
          <p:cNvSpPr/>
          <p:nvPr/>
        </p:nvSpPr>
        <p:spPr>
          <a:xfrm>
            <a:off x="1146019" y="7162753"/>
            <a:ext cx="53120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NPO</a:t>
            </a:r>
            <a:r>
              <a:rPr lang="ja-JP" altLang="en-US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法人 みやざき有機農業協会（</a:t>
            </a:r>
            <a:r>
              <a:rPr lang="en-US" altLang="ja-JP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J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AS</a:t>
            </a:r>
            <a:r>
              <a:rPr lang="ja-JP" altLang="en-US" sz="140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法に基づく登録認証機関）</a:t>
            </a:r>
            <a:endParaRPr lang="en-US" altLang="ja-JP" sz="1400" dirty="0">
              <a:solidFill>
                <a:srgbClr val="222222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663F01C-4889-0B70-FDC2-69405F04BAE3}"/>
              </a:ext>
            </a:extLst>
          </p:cNvPr>
          <p:cNvSpPr/>
          <p:nvPr/>
        </p:nvSpPr>
        <p:spPr>
          <a:xfrm>
            <a:off x="182075" y="7600361"/>
            <a:ext cx="851237" cy="965054"/>
          </a:xfrm>
          <a:prstGeom prst="rect">
            <a:avLst/>
          </a:prstGeom>
          <a:solidFill>
            <a:srgbClr val="8E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申込</a:t>
            </a:r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6C29884A-D84B-EF72-CDCC-1942D0BBF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416" y="5357372"/>
            <a:ext cx="1010819" cy="946126"/>
          </a:xfrm>
          <a:prstGeom prst="rect">
            <a:avLst/>
          </a:prstGeom>
        </p:spPr>
      </p:pic>
      <p:pic>
        <p:nvPicPr>
          <p:cNvPr id="23" name="図 22" descr="ランプ, 光 が含まれている画像&#10;&#10;自動的に生成された説明">
            <a:extLst>
              <a:ext uri="{FF2B5EF4-FFF2-40B4-BE49-F238E27FC236}">
                <a16:creationId xmlns:a16="http://schemas.microsoft.com/office/drawing/2014/main" id="{FB0928AF-AE29-FCF1-6376-6976AAC3F3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673" y="2856898"/>
            <a:ext cx="628825" cy="628825"/>
          </a:xfrm>
          <a:prstGeom prst="rect">
            <a:avLst/>
          </a:prstGeom>
        </p:spPr>
      </p:pic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C451EE44-B213-AE71-64F5-1EFED219F86D}"/>
              </a:ext>
            </a:extLst>
          </p:cNvPr>
          <p:cNvSpPr txBox="1"/>
          <p:nvPr/>
        </p:nvSpPr>
        <p:spPr>
          <a:xfrm>
            <a:off x="2129406" y="7752432"/>
            <a:ext cx="439397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①ネットで申込み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左の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コードを読み取り、インターネット経由で申込み。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で申込み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裏面の参加申込書に必要事項を記載し送付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C651202-0D7B-2ABE-3C7A-BBE3E2ABB2A3}"/>
              </a:ext>
            </a:extLst>
          </p:cNvPr>
          <p:cNvSpPr txBox="1"/>
          <p:nvPr/>
        </p:nvSpPr>
        <p:spPr>
          <a:xfrm>
            <a:off x="2081557" y="7503712"/>
            <a:ext cx="39624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申込締切：各研修開催の</a:t>
            </a:r>
            <a:r>
              <a:rPr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週間前</a:t>
            </a:r>
          </a:p>
        </p:txBody>
      </p:sp>
      <p:pic>
        <p:nvPicPr>
          <p:cNvPr id="17" name="図 16" descr="人形, おもちゃ, ケーキ, テーブル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EE706B19-9CDB-9230-12FE-FF3C1FD65A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68" y="876126"/>
            <a:ext cx="857250" cy="857250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EFD848E-BA56-AF61-55F3-852AA5B06F4E}"/>
              </a:ext>
            </a:extLst>
          </p:cNvPr>
          <p:cNvSpPr txBox="1"/>
          <p:nvPr/>
        </p:nvSpPr>
        <p:spPr>
          <a:xfrm>
            <a:off x="531779" y="556750"/>
            <a:ext cx="61307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有機</a:t>
            </a:r>
            <a:r>
              <a:rPr lang="en-US" altLang="ja-JP" sz="1800" b="1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JAS</a:t>
            </a:r>
            <a:r>
              <a:rPr lang="ja-JP" altLang="en-US" sz="1800" b="1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に興味がある・取得を検討している検討農業者向け</a:t>
            </a:r>
            <a:endParaRPr lang="en-US" altLang="ja-JP" sz="1800" b="1" dirty="0">
              <a:solidFill>
                <a:srgbClr val="222222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5" name="吹き出し: 四角形 24">
            <a:extLst>
              <a:ext uri="{FF2B5EF4-FFF2-40B4-BE49-F238E27FC236}">
                <a16:creationId xmlns:a16="http://schemas.microsoft.com/office/drawing/2014/main" id="{4FF8A3CC-E937-A60F-3C46-BF9D19B22D08}"/>
              </a:ext>
            </a:extLst>
          </p:cNvPr>
          <p:cNvSpPr/>
          <p:nvPr/>
        </p:nvSpPr>
        <p:spPr>
          <a:xfrm>
            <a:off x="1111787" y="926081"/>
            <a:ext cx="1393287" cy="697835"/>
          </a:xfrm>
          <a:prstGeom prst="wedgeRectCallout">
            <a:avLst>
              <a:gd name="adj1" fmla="val -65768"/>
              <a:gd name="adj2" fmla="val -1093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有機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JAS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という言葉は聞いたことあるけどどういう制度だろう？</a:t>
            </a:r>
          </a:p>
        </p:txBody>
      </p:sp>
      <p:pic>
        <p:nvPicPr>
          <p:cNvPr id="28" name="図 27" descr="おもちゃ, 衣類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B91B5E5-8BC1-5598-BF4A-4A827E16E0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159" y="855886"/>
            <a:ext cx="662858" cy="846202"/>
          </a:xfrm>
          <a:prstGeom prst="rect">
            <a:avLst/>
          </a:prstGeom>
        </p:spPr>
      </p:pic>
      <p:sp>
        <p:nvSpPr>
          <p:cNvPr id="29" name="吹き出し: 四角形 28">
            <a:extLst>
              <a:ext uri="{FF2B5EF4-FFF2-40B4-BE49-F238E27FC236}">
                <a16:creationId xmlns:a16="http://schemas.microsoft.com/office/drawing/2014/main" id="{BCB05AAC-0045-67EB-F3FA-2B2936942C2E}"/>
              </a:ext>
            </a:extLst>
          </p:cNvPr>
          <p:cNvSpPr/>
          <p:nvPr/>
        </p:nvSpPr>
        <p:spPr>
          <a:xfrm>
            <a:off x="3307477" y="942795"/>
            <a:ext cx="1112123" cy="697835"/>
          </a:xfrm>
          <a:prstGeom prst="wedgeRectCallout">
            <a:avLst>
              <a:gd name="adj1" fmla="val -65768"/>
              <a:gd name="adj2" fmla="val -1093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有機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JAS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取得のメリット・デメリットは？</a:t>
            </a:r>
          </a:p>
        </p:txBody>
      </p:sp>
      <p:pic>
        <p:nvPicPr>
          <p:cNvPr id="32" name="図 31" descr="Cgで描かれたアニメ&#10;&#10;AI 生成コンテンツは誤りを含む可能性があります。">
            <a:extLst>
              <a:ext uri="{FF2B5EF4-FFF2-40B4-BE49-F238E27FC236}">
                <a16:creationId xmlns:a16="http://schemas.microsoft.com/office/drawing/2014/main" id="{F66D512D-E511-6DE1-C7AF-1F38C0296F3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592" y="895627"/>
            <a:ext cx="602513" cy="769166"/>
          </a:xfrm>
          <a:prstGeom prst="rect">
            <a:avLst/>
          </a:prstGeom>
        </p:spPr>
      </p:pic>
      <p:sp>
        <p:nvSpPr>
          <p:cNvPr id="33" name="吹き出し: 四角形 32">
            <a:extLst>
              <a:ext uri="{FF2B5EF4-FFF2-40B4-BE49-F238E27FC236}">
                <a16:creationId xmlns:a16="http://schemas.microsoft.com/office/drawing/2014/main" id="{8EFD2DE3-DC5E-BBD7-4B44-6DA9DAE0BC49}"/>
              </a:ext>
            </a:extLst>
          </p:cNvPr>
          <p:cNvSpPr/>
          <p:nvPr/>
        </p:nvSpPr>
        <p:spPr>
          <a:xfrm>
            <a:off x="5204296" y="942795"/>
            <a:ext cx="1465462" cy="697835"/>
          </a:xfrm>
          <a:prstGeom prst="wedgeRectCallout">
            <a:avLst>
              <a:gd name="adj1" fmla="val -65768"/>
              <a:gd name="adj2" fmla="val -1093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有機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JAS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ではどのような資材が使えるの？</a:t>
            </a:r>
          </a:p>
        </p:txBody>
      </p:sp>
      <p:sp>
        <p:nvSpPr>
          <p:cNvPr id="35" name="吹き出し: 線 34">
            <a:extLst>
              <a:ext uri="{FF2B5EF4-FFF2-40B4-BE49-F238E27FC236}">
                <a16:creationId xmlns:a16="http://schemas.microsoft.com/office/drawing/2014/main" id="{00DB3208-2136-BDD0-9D50-2027FA0FAF4E}"/>
              </a:ext>
            </a:extLst>
          </p:cNvPr>
          <p:cNvSpPr/>
          <p:nvPr/>
        </p:nvSpPr>
        <p:spPr>
          <a:xfrm>
            <a:off x="5046867" y="2114599"/>
            <a:ext cx="1503581" cy="714976"/>
          </a:xfrm>
          <a:prstGeom prst="borderCallout1">
            <a:avLst>
              <a:gd name="adj1" fmla="val 24079"/>
              <a:gd name="adj2" fmla="val -1365"/>
              <a:gd name="adj3" fmla="val -9955"/>
              <a:gd name="adj4" fmla="val -111435"/>
            </a:avLst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こんなひとにオススメ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有機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JAS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についてまず知りたい！</a:t>
            </a:r>
          </a:p>
        </p:txBody>
      </p:sp>
      <p:sp>
        <p:nvSpPr>
          <p:cNvPr id="37" name="吹き出し: 線 36">
            <a:extLst>
              <a:ext uri="{FF2B5EF4-FFF2-40B4-BE49-F238E27FC236}">
                <a16:creationId xmlns:a16="http://schemas.microsoft.com/office/drawing/2014/main" id="{CB7A2066-DBC1-025F-7DA3-BE7733101D18}"/>
              </a:ext>
            </a:extLst>
          </p:cNvPr>
          <p:cNvSpPr/>
          <p:nvPr/>
        </p:nvSpPr>
        <p:spPr>
          <a:xfrm>
            <a:off x="5025875" y="4218058"/>
            <a:ext cx="1545563" cy="714976"/>
          </a:xfrm>
          <a:prstGeom prst="borderCallout1">
            <a:avLst>
              <a:gd name="adj1" fmla="val 4096"/>
              <a:gd name="adj2" fmla="val -1554"/>
              <a:gd name="adj3" fmla="val -12967"/>
              <a:gd name="adj4" fmla="val -105714"/>
            </a:avLst>
          </a:prstGeom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こんなひとにオススメ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有機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JAS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を取得したい！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1D8F46B1-03FB-1E39-9AB4-597B7B0CF2E5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9612"/>
          <a:stretch>
            <a:fillRect/>
          </a:stretch>
        </p:blipFill>
        <p:spPr>
          <a:xfrm>
            <a:off x="5657404" y="4720132"/>
            <a:ext cx="823223" cy="596332"/>
          </a:xfrm>
          <a:prstGeom prst="rect">
            <a:avLst/>
          </a:prstGeom>
        </p:spPr>
      </p:pic>
      <p:pic>
        <p:nvPicPr>
          <p:cNvPr id="27" name="図 26" descr="探す, 衣類, 写真, 座る が含まれている画像&#10;&#10;自動的に生成された説明">
            <a:extLst>
              <a:ext uri="{FF2B5EF4-FFF2-40B4-BE49-F238E27FC236}">
                <a16:creationId xmlns:a16="http://schemas.microsoft.com/office/drawing/2014/main" id="{A91F42ED-46F5-A634-9892-12E068772B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441" y="2601664"/>
            <a:ext cx="646936" cy="646936"/>
          </a:xfrm>
          <a:prstGeom prst="rect">
            <a:avLst/>
          </a:prstGeom>
        </p:spPr>
      </p:pic>
      <p:pic>
        <p:nvPicPr>
          <p:cNvPr id="40" name="図 39" descr="おもちゃ, レゴ, 小さい, ケーキ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3A185950-C952-361A-626B-A0237497121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814" y="2826160"/>
            <a:ext cx="1003934" cy="1003934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5025EF3-64F1-3E22-40D3-F497D5835486}"/>
              </a:ext>
            </a:extLst>
          </p:cNvPr>
          <p:cNvSpPr txBox="1"/>
          <p:nvPr/>
        </p:nvSpPr>
        <p:spPr>
          <a:xfrm>
            <a:off x="1106213" y="6740341"/>
            <a:ext cx="64190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rgbClr val="22222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中部農業改良普及センター（</a:t>
            </a:r>
            <a:r>
              <a:rPr lang="zh-CN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国富町大字岩知野</a:t>
            </a:r>
            <a:r>
              <a:rPr lang="en-US" altLang="zh-CN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1401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全日程共通</a:t>
            </a:r>
            <a:endParaRPr lang="en-US" altLang="ja-JP" sz="1400" dirty="0">
              <a:solidFill>
                <a:srgbClr val="222222"/>
              </a:solidFill>
              <a:latin typeface="Meiryo UI" panose="020B0604030504040204" pitchFamily="50" charset="-128"/>
              <a:ea typeface="Meiryo UI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42" name="小波 41">
            <a:extLst>
              <a:ext uri="{FF2B5EF4-FFF2-40B4-BE49-F238E27FC236}">
                <a16:creationId xmlns:a16="http://schemas.microsoft.com/office/drawing/2014/main" id="{9E97A7F4-8CF1-E2B0-7123-DA21C5C451D0}"/>
              </a:ext>
            </a:extLst>
          </p:cNvPr>
          <p:cNvSpPr/>
          <p:nvPr/>
        </p:nvSpPr>
        <p:spPr>
          <a:xfrm>
            <a:off x="62644" y="43780"/>
            <a:ext cx="1322422" cy="512470"/>
          </a:xfrm>
          <a:prstGeom prst="double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農業者向け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96589EA-97C8-E8FE-7BFD-B492FE64EBA9}"/>
              </a:ext>
            </a:extLst>
          </p:cNvPr>
          <p:cNvSpPr/>
          <p:nvPr/>
        </p:nvSpPr>
        <p:spPr>
          <a:xfrm>
            <a:off x="987438" y="8733365"/>
            <a:ext cx="5871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運営事務局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NPO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法人 みやざき有機農業協会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 絡 先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050-8884-4010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050-8884-4021</a:t>
            </a:r>
          </a:p>
        </p:txBody>
      </p:sp>
      <p:sp>
        <p:nvSpPr>
          <p:cNvPr id="6" name="大かっこ 5">
            <a:extLst>
              <a:ext uri="{FF2B5EF4-FFF2-40B4-BE49-F238E27FC236}">
                <a16:creationId xmlns:a16="http://schemas.microsoft.com/office/drawing/2014/main" id="{9BE7D27A-4890-DB99-00A5-98634FBFC03A}"/>
              </a:ext>
            </a:extLst>
          </p:cNvPr>
          <p:cNvSpPr/>
          <p:nvPr/>
        </p:nvSpPr>
        <p:spPr>
          <a:xfrm>
            <a:off x="1070419" y="1788610"/>
            <a:ext cx="5575320" cy="2088487"/>
          </a:xfrm>
          <a:prstGeom prst="bracketPair">
            <a:avLst>
              <a:gd name="adj" fmla="val 4913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大かっこ 23">
            <a:extLst>
              <a:ext uri="{FF2B5EF4-FFF2-40B4-BE49-F238E27FC236}">
                <a16:creationId xmlns:a16="http://schemas.microsoft.com/office/drawing/2014/main" id="{B64A81E3-849C-5829-5037-017A9149918B}"/>
              </a:ext>
            </a:extLst>
          </p:cNvPr>
          <p:cNvSpPr/>
          <p:nvPr/>
        </p:nvSpPr>
        <p:spPr>
          <a:xfrm>
            <a:off x="1057902" y="3927863"/>
            <a:ext cx="5611856" cy="2621116"/>
          </a:xfrm>
          <a:prstGeom prst="bracketPair">
            <a:avLst>
              <a:gd name="adj" fmla="val 4739"/>
            </a:avLst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2B883A-05F8-C608-3402-0FB45F158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61" y="7558897"/>
            <a:ext cx="1029769" cy="1029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1763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F2DD55B-DB8D-9B5A-4A65-F149215818D8}"/>
              </a:ext>
            </a:extLst>
          </p:cNvPr>
          <p:cNvSpPr/>
          <p:nvPr/>
        </p:nvSpPr>
        <p:spPr>
          <a:xfrm>
            <a:off x="1" y="-19773"/>
            <a:ext cx="6858000" cy="1644277"/>
          </a:xfrm>
          <a:prstGeom prst="rect">
            <a:avLst/>
          </a:prstGeom>
          <a:solidFill>
            <a:srgbClr val="8E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316BF45-5E3E-F88A-BA19-F9EA0E04C74E}"/>
              </a:ext>
            </a:extLst>
          </p:cNvPr>
          <p:cNvSpPr txBox="1"/>
          <p:nvPr/>
        </p:nvSpPr>
        <p:spPr>
          <a:xfrm>
            <a:off x="99331" y="231215"/>
            <a:ext cx="3578679" cy="410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宮崎県 農業普及技術課　小島　行</a:t>
            </a:r>
          </a:p>
        </p:txBody>
      </p:sp>
      <p:sp>
        <p:nvSpPr>
          <p:cNvPr id="7" name="二等辺三角形 6">
            <a:extLst>
              <a:ext uri="{FF2B5EF4-FFF2-40B4-BE49-F238E27FC236}">
                <a16:creationId xmlns:a16="http://schemas.microsoft.com/office/drawing/2014/main" id="{CC2697ED-8BA7-1123-BAE8-8227239A7A5A}"/>
              </a:ext>
            </a:extLst>
          </p:cNvPr>
          <p:cNvSpPr/>
          <p:nvPr/>
        </p:nvSpPr>
        <p:spPr>
          <a:xfrm>
            <a:off x="3927021" y="114300"/>
            <a:ext cx="2253343" cy="524591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171153A-54F0-170B-882A-F67C0FC0BAC7}"/>
              </a:ext>
            </a:extLst>
          </p:cNvPr>
          <p:cNvSpPr txBox="1"/>
          <p:nvPr/>
        </p:nvSpPr>
        <p:spPr>
          <a:xfrm>
            <a:off x="3669845" y="640309"/>
            <a:ext cx="3578679" cy="370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：　０９８５ー２６ー７３２５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70CC8E-9504-72D9-BE6B-F811630C82C6}"/>
              </a:ext>
            </a:extLst>
          </p:cNvPr>
          <p:cNvSpPr txBox="1"/>
          <p:nvPr/>
        </p:nvSpPr>
        <p:spPr>
          <a:xfrm>
            <a:off x="1020698" y="957828"/>
            <a:ext cx="4990976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で申込をされる場合は、以下「参加申込書」に必要事項を記載し、</a:t>
            </a:r>
            <a:endParaRPr lang="en-US" altLang="ja-JP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で送信してください。（　申込期限　：各開催日の</a:t>
            </a:r>
            <a:r>
              <a:rPr lang="en-US" altLang="ja-JP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週間前　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532814-A671-5BDC-6564-460DDF4422E0}"/>
              </a:ext>
            </a:extLst>
          </p:cNvPr>
          <p:cNvSpPr/>
          <p:nvPr/>
        </p:nvSpPr>
        <p:spPr>
          <a:xfrm>
            <a:off x="-36176" y="8681607"/>
            <a:ext cx="6930351" cy="1224393"/>
          </a:xfrm>
          <a:prstGeom prst="rect">
            <a:avLst/>
          </a:prstGeom>
          <a:solidFill>
            <a:srgbClr val="8EC3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吹き出し: 角を丸めた四角形 17">
            <a:extLst>
              <a:ext uri="{FF2B5EF4-FFF2-40B4-BE49-F238E27FC236}">
                <a16:creationId xmlns:a16="http://schemas.microsoft.com/office/drawing/2014/main" id="{E23B8131-B467-C580-3DD4-4F9E2C2C8DCA}"/>
              </a:ext>
            </a:extLst>
          </p:cNvPr>
          <p:cNvSpPr/>
          <p:nvPr/>
        </p:nvSpPr>
        <p:spPr>
          <a:xfrm>
            <a:off x="146268" y="8959867"/>
            <a:ext cx="771022" cy="667873"/>
          </a:xfrm>
          <a:prstGeom prst="wedgeRoundRectCallout">
            <a:avLst>
              <a:gd name="adj1" fmla="val 66415"/>
              <a:gd name="adj2" fmla="val -17449"/>
              <a:gd name="adj3" fmla="val 16667"/>
            </a:avLst>
          </a:prstGeom>
          <a:solidFill>
            <a:schemeClr val="accent6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22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A89311C-CE14-2F71-EEA2-BE3A8E5A551C}"/>
              </a:ext>
            </a:extLst>
          </p:cNvPr>
          <p:cNvSpPr/>
          <p:nvPr/>
        </p:nvSpPr>
        <p:spPr>
          <a:xfrm>
            <a:off x="151347" y="9045173"/>
            <a:ext cx="783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お問い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合わせ</a:t>
            </a: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BE377496-A034-797B-746D-D3D925EBB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89" y="1624504"/>
            <a:ext cx="6443485" cy="7057103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47C1938-79A6-4B9A-2566-0661E38478FF}"/>
              </a:ext>
            </a:extLst>
          </p:cNvPr>
          <p:cNvSpPr/>
          <p:nvPr/>
        </p:nvSpPr>
        <p:spPr>
          <a:xfrm>
            <a:off x="1020698" y="8647472"/>
            <a:ext cx="5871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運営事務局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NPO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法人 みやざき有機農業協会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 絡 先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050-8884-4010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050-8884-4021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383D931-FC02-0053-65BA-0A16BC345B6E}"/>
              </a:ext>
            </a:extLst>
          </p:cNvPr>
          <p:cNvSpPr/>
          <p:nvPr/>
        </p:nvSpPr>
        <p:spPr>
          <a:xfrm>
            <a:off x="1037933" y="9245227"/>
            <a:ext cx="5871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主催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宮崎県農業普及技術課　担当　小島</a:t>
            </a:r>
            <a:endParaRPr lang="en-US" altLang="ja-JP" sz="1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 絡 先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0985-26-7134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0985-26-7325</a:t>
            </a:r>
          </a:p>
        </p:txBody>
      </p:sp>
    </p:spTree>
    <p:extLst>
      <p:ext uri="{BB962C8B-B14F-4D97-AF65-F5344CB8AC3E}">
        <p14:creationId xmlns:p14="http://schemas.microsoft.com/office/powerpoint/2010/main" val="1552733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3416</TotalTime>
  <Words>456</Words>
  <Application>Microsoft Office PowerPoint</Application>
  <PresentationFormat>A4 210 x 297 mm</PresentationFormat>
  <Paragraphs>70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黒壁 勇人</dc:creator>
  <cp:lastModifiedBy>みやざき有機 渕上</cp:lastModifiedBy>
  <cp:revision>165</cp:revision>
  <cp:lastPrinted>2025-12-03T05:55:23Z</cp:lastPrinted>
  <dcterms:created xsi:type="dcterms:W3CDTF">2019-04-09T01:57:10Z</dcterms:created>
  <dcterms:modified xsi:type="dcterms:W3CDTF">2025-12-10T02:42:10Z</dcterms:modified>
</cp:coreProperties>
</file>